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320" r:id="rId4"/>
    <p:sldId id="324" r:id="rId5"/>
    <p:sldId id="331" r:id="rId6"/>
    <p:sldId id="332" r:id="rId7"/>
    <p:sldId id="333" r:id="rId8"/>
    <p:sldId id="334" r:id="rId9"/>
    <p:sldId id="339" r:id="rId10"/>
    <p:sldId id="336" r:id="rId11"/>
    <p:sldId id="338" r:id="rId12"/>
    <p:sldId id="340" r:id="rId13"/>
    <p:sldId id="337" r:id="rId14"/>
    <p:sldId id="341" r:id="rId15"/>
    <p:sldId id="342" r:id="rId16"/>
    <p:sldId id="343" r:id="rId17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4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19.05.2022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Digitalisierung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Hinzufügen von Punkten, Linien und </a:t>
            </a:r>
            <a:r>
              <a:rPr lang="de-DE" dirty="0" err="1">
                <a:solidFill>
                  <a:srgbClr val="003366"/>
                </a:solidFill>
              </a:rPr>
              <a:t>Poylgonen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Bearbeitung von </a:t>
            </a:r>
            <a:r>
              <a:rPr lang="de-DE" dirty="0" err="1">
                <a:solidFill>
                  <a:srgbClr val="003366"/>
                </a:solidFill>
              </a:rPr>
              <a:t>Vectordaten</a:t>
            </a:r>
            <a:r>
              <a:rPr lang="de-DE" dirty="0">
                <a:solidFill>
                  <a:srgbClr val="003366"/>
                </a:solidFill>
              </a:rPr>
              <a:t>, erstellen von neuen </a:t>
            </a:r>
            <a:r>
              <a:rPr lang="de-DE" dirty="0" err="1">
                <a:solidFill>
                  <a:srgbClr val="003366"/>
                </a:solidFill>
              </a:rPr>
              <a:t>Layern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von </a:t>
            </a:r>
            <a:r>
              <a:rPr lang="de-DE" b="1" dirty="0" err="1">
                <a:solidFill>
                  <a:srgbClr val="003366"/>
                </a:solidFill>
              </a:rPr>
              <a:t>Vectoren</a:t>
            </a:r>
            <a:endParaRPr lang="de-DE" b="1" dirty="0">
              <a:solidFill>
                <a:srgbClr val="003366"/>
              </a:solidFill>
            </a:endParaRP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42580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Punkte – </a:t>
            </a: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zB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 Orte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BCF5DDC-7BE1-48E0-A574-1B14598C4C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76455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Linien – </a:t>
            </a: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zB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 Grenze von Sprachphänomenen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A92615D7-460C-4631-BEC3-F01EE078B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310329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Polygone – </a:t>
            </a: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zB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 Ausdehnung von Sprachphänomenen</a:t>
            </a:r>
          </a:p>
        </p:txBody>
      </p:sp>
    </p:spTree>
    <p:extLst>
      <p:ext uri="{BB962C8B-B14F-4D97-AF65-F5344CB8AC3E}">
        <p14:creationId xmlns:p14="http://schemas.microsoft.com/office/powerpoint/2010/main" val="216822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4" grpId="0"/>
      <p:bldP spid="13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Digitalisierung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einen neuen </a:t>
            </a:r>
            <a:r>
              <a:rPr lang="de-DE" dirty="0" err="1">
                <a:solidFill>
                  <a:srgbClr val="003366"/>
                </a:solidFill>
              </a:rPr>
              <a:t>Vectorlayer</a:t>
            </a:r>
            <a:r>
              <a:rPr lang="de-DE" dirty="0">
                <a:solidFill>
                  <a:srgbClr val="003366"/>
                </a:solidFill>
              </a:rPr>
              <a:t> mit der Geometrie „Linie“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1873644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Digitalisieren Sie die Grenzen der räumlichen Ausdehnung der Klasse „</a:t>
            </a:r>
            <a:r>
              <a:rPr lang="de-DE" dirty="0" err="1">
                <a:solidFill>
                  <a:srgbClr val="003366"/>
                </a:solidFill>
              </a:rPr>
              <a:t>ng</a:t>
            </a:r>
            <a:r>
              <a:rPr lang="de-DE" dirty="0">
                <a:solidFill>
                  <a:srgbClr val="003366"/>
                </a:solidFill>
              </a:rPr>
              <a:t>“ im Süden des Untersuchungsgebietes.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Laden Sie den </a:t>
            </a:r>
            <a:r>
              <a:rPr lang="de-DE" b="1" dirty="0" err="1">
                <a:solidFill>
                  <a:srgbClr val="003366"/>
                </a:solidFill>
              </a:rPr>
              <a:t>Punktlayer</a:t>
            </a:r>
            <a:r>
              <a:rPr lang="de-DE" b="1" dirty="0">
                <a:solidFill>
                  <a:srgbClr val="003366"/>
                </a:solidFill>
              </a:rPr>
              <a:t> „hunde_class_utm.csv“</a:t>
            </a:r>
          </a:p>
        </p:txBody>
      </p:sp>
    </p:spTree>
    <p:extLst>
      <p:ext uri="{BB962C8B-B14F-4D97-AF65-F5344CB8AC3E}">
        <p14:creationId xmlns:p14="http://schemas.microsoft.com/office/powerpoint/2010/main" val="261624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Kartierung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Bei bekannten Ortsnamen ohne bekannten Raumbezug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Recherche in 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Google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Digitalisierung von Orten</a:t>
            </a:r>
          </a:p>
        </p:txBody>
      </p:sp>
      <p:sp>
        <p:nvSpPr>
          <p:cNvPr id="8" name="Text Box 6">
            <a:extLst>
              <a:ext uri="{FF2B5EF4-FFF2-40B4-BE49-F238E27FC236}">
                <a16:creationId xmlns:a16="http://schemas.microsoft.com/office/drawing/2014/main" id="{9F51D21F-0A68-42FB-9082-5D70B6E8C8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216547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Digitalisierung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B1EC3813-F6D5-4D40-903F-F1AF2F43C0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272508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Durch Erstellen von Punkten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ADE3ACC6-F376-478F-89FA-1C09ABFCF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306672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Durch Eintragen von Koordinaten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aus Google Earth Pro)</a:t>
            </a:r>
          </a:p>
        </p:txBody>
      </p:sp>
    </p:spTree>
    <p:extLst>
      <p:ext uri="{BB962C8B-B14F-4D97-AF65-F5344CB8AC3E}">
        <p14:creationId xmlns:p14="http://schemas.microsoft.com/office/powerpoint/2010/main" val="339748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8" grpId="0"/>
      <p:bldP spid="9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Kartierung - Orientierung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3" y="1438185"/>
            <a:ext cx="6569846" cy="452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461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Kartierung - Orientierung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31" y="1438185"/>
            <a:ext cx="5139910" cy="452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748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>
                <a:solidFill>
                  <a:srgbClr val="C00000"/>
                </a:solidFill>
              </a:rPr>
              <a:t>Kartierung – Beispiel ADV (Hessen)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466" y="1438185"/>
            <a:ext cx="4822439" cy="452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30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Kartierung - Übung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die Punkte in Kategorien mit dem Value „Quadrant“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Identifizieren Sie fehlerhafte Orte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Laden Sie die Datei „ADV_Validation_Level_4.shp aus dem Repository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B1EC3813-F6D5-4D40-903F-F1AF2F43C0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272508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Recherchieren Sie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in Google) die fehlerhaften Orte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ADE3ACC6-F376-478F-89FA-1C09ABFCF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272770"/>
            <a:ext cx="8507413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Ändern Sie die Koordinaten in der Attributtabelle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ODER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„händisch“ einen neuen Punkt</a:t>
            </a:r>
          </a:p>
        </p:txBody>
      </p:sp>
    </p:spTree>
    <p:extLst>
      <p:ext uri="{BB962C8B-B14F-4D97-AF65-F5344CB8AC3E}">
        <p14:creationId xmlns:p14="http://schemas.microsoft.com/office/powerpoint/2010/main" val="179159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9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547396"/>
              </p:ext>
            </p:extLst>
          </p:nvPr>
        </p:nvGraphicFramePr>
        <p:xfrm>
          <a:off x="318294" y="835534"/>
          <a:ext cx="7988219" cy="480822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14.4.2022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21.4.2022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28.4.2022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05.5.2022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12.5.2022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Linguistische Karten I, Drucklayout, CSV 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(6)    Digitalisierung und Kartierung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26.5.2022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Fällt aus (Feiertag)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02.06.2022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Punkt als Fläche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Zerlegung des Raums (in Regionen) basierend auf Punkten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Zentrum der Region ist der Ausgangspunkt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Voronoi</a:t>
            </a:r>
            <a:r>
              <a:rPr lang="de-DE" b="1" dirty="0">
                <a:solidFill>
                  <a:srgbClr val="003366"/>
                </a:solidFill>
              </a:rPr>
              <a:t>/Thiessen Polygone</a:t>
            </a: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69" y="216253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Ausdehnung in euklidischer Distanz in Relation zu den umliegenden Punkten.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73930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Verwendung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4062860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Mathematisch, theoretischer Gültigkeitsraum der Punkt als Fläche, basierend auf den nächsten Punkten.</a:t>
            </a:r>
          </a:p>
        </p:txBody>
      </p:sp>
    </p:spTree>
    <p:extLst>
      <p:ext uri="{BB962C8B-B14F-4D97-AF65-F5344CB8AC3E}">
        <p14:creationId xmlns:p14="http://schemas.microsoft.com/office/powerpoint/2010/main" val="8476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30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2" y="1375747"/>
            <a:ext cx="6569848" cy="464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33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2" y="1375747"/>
            <a:ext cx="6569848" cy="464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1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Die äußeren Punkte erzeugen Polygone in Relation zum Kartenausschnitt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Diese können </a:t>
            </a:r>
            <a:r>
              <a:rPr lang="de-DE" dirty="0" err="1">
                <a:solidFill>
                  <a:srgbClr val="003366"/>
                </a:solidFill>
              </a:rPr>
              <a:t>ggf</a:t>
            </a:r>
            <a:r>
              <a:rPr lang="de-DE" dirty="0">
                <a:solidFill>
                  <a:srgbClr val="003366"/>
                </a:solidFill>
              </a:rPr>
              <a:t> einen falschen Eindruck erwecken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Probleme / Grenzen der Verwendung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73930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Kritik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4062860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Durch die unterschiedlich großen Flächen, wird der Eindruck unterschiedlicher „Wichtigkeit/Bedeutung“ erzeugt.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BF32D574-DBBE-45C2-80D6-50D44CAB5B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467820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Die tatsächliche Raumgültigkeit (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zB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Stadtgrenzen) wird nicht berücksichtigt</a:t>
            </a:r>
          </a:p>
        </p:txBody>
      </p:sp>
    </p:spTree>
    <p:extLst>
      <p:ext uri="{BB962C8B-B14F-4D97-AF65-F5344CB8AC3E}">
        <p14:creationId xmlns:p14="http://schemas.microsoft.com/office/powerpoint/2010/main" val="306820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4" grpId="0"/>
      <p:bldP spid="15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3" y="1375747"/>
            <a:ext cx="6569846" cy="464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3" y="1375747"/>
            <a:ext cx="6569846" cy="464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60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– </a:t>
            </a: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Aus der letzten Sitzung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Laden Sie den </a:t>
            </a:r>
            <a:r>
              <a:rPr lang="de-DE" b="1" dirty="0" err="1">
                <a:solidFill>
                  <a:srgbClr val="003366"/>
                </a:solidFill>
              </a:rPr>
              <a:t>Punktlayer</a:t>
            </a:r>
            <a:r>
              <a:rPr lang="de-DE" b="1" dirty="0">
                <a:solidFill>
                  <a:srgbClr val="003366"/>
                </a:solidFill>
              </a:rPr>
              <a:t> „hunde_class_utm.csv“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42580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Erstellen Sie </a:t>
            </a: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Voronoi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 Polygone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BCF5DDC-7BE1-48E0-A574-1B14598C4C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76455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Suchfeld der Toolbox 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Voronoi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A92615D7-460C-4631-BEC3-F01EE078B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344951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Visualisieren Sie die Punkte und Polygone</a:t>
            </a:r>
          </a:p>
        </p:txBody>
      </p:sp>
    </p:spTree>
    <p:extLst>
      <p:ext uri="{BB962C8B-B14F-4D97-AF65-F5344CB8AC3E}">
        <p14:creationId xmlns:p14="http://schemas.microsoft.com/office/powerpoint/2010/main" val="1749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  <p:bldP spid="14" grpId="0"/>
      <p:bldP spid="13" grpId="0"/>
      <p:bldP spid="16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526</Words>
  <Application>Microsoft Office PowerPoint</Application>
  <PresentationFormat>On-screen Show (4:3)</PresentationFormat>
  <Paragraphs>88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09_germanistik</vt:lpstr>
      <vt:lpstr>Image</vt:lpstr>
      <vt:lpstr>Einführung in die Computerkartographie SS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85</cp:revision>
  <dcterms:created xsi:type="dcterms:W3CDTF">2022-02-21T14:57:57Z</dcterms:created>
  <dcterms:modified xsi:type="dcterms:W3CDTF">2022-05-19T11:53:52Z</dcterms:modified>
</cp:coreProperties>
</file>

<file path=docProps/thumbnail.jpeg>
</file>